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339933"/>
    <a:srgbClr val="39AD39"/>
    <a:srgbClr val="0099CC"/>
    <a:srgbClr val="00CCFF"/>
    <a:srgbClr val="3FBF3F"/>
    <a:srgbClr val="669900"/>
    <a:srgbClr val="99CC00"/>
    <a:srgbClr val="33CC33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4660"/>
  </p:normalViewPr>
  <p:slideViewPr>
    <p:cSldViewPr snapToGrid="0">
      <p:cViewPr varScale="1">
        <p:scale>
          <a:sx n="80" d="100"/>
          <a:sy n="80" d="100"/>
        </p:scale>
        <p:origin x="3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handoutMaster" Target="handoutMasters/handoutMaster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9EA11159-8345-43CF-BC74-FF0F5D00F27B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5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7D1FCF8B-2250-449D-9880-0D59ED3B03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925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67C36F6C-7D38-478B-8A57-E27F29C3BF95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0" y="4783140"/>
            <a:ext cx="5445125" cy="3913187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5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336D7DD4-19E5-4159-8CFA-66943B3C38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9208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60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933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12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1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126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65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53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88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50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76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08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23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58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95AD8-5C9A-4300-9BBC-BF2FE81DBAB3}" type="datetimeFigureOut">
              <a:rPr kumimoji="1" lang="ja-JP" altLang="en-US" smtClean="0"/>
              <a:t>2024/9/12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279D1-0FDE-4C37-862E-BF07E3C2F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35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正方形/長方形 45"/>
          <p:cNvSpPr/>
          <p:nvPr/>
        </p:nvSpPr>
        <p:spPr>
          <a:xfrm>
            <a:off x="-3610" y="9585225"/>
            <a:ext cx="6861610" cy="321669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20"/>
          </a:p>
        </p:txBody>
      </p:sp>
      <p:sp>
        <p:nvSpPr>
          <p:cNvPr id="45" name="正方形/長方形 44"/>
          <p:cNvSpPr/>
          <p:nvPr/>
        </p:nvSpPr>
        <p:spPr>
          <a:xfrm>
            <a:off x="0" y="2249"/>
            <a:ext cx="6858000" cy="1757093"/>
          </a:xfrm>
          <a:prstGeom prst="rect">
            <a:avLst/>
          </a:prstGeom>
          <a:solidFill>
            <a:srgbClr val="39A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2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379"/>
            <a:ext cx="6858000" cy="225823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54" y="1776958"/>
            <a:ext cx="1394069" cy="381314"/>
          </a:xfrm>
          <a:prstGeom prst="rect">
            <a:avLst/>
          </a:prstGeom>
        </p:spPr>
      </p:pic>
      <p:sp>
        <p:nvSpPr>
          <p:cNvPr id="19" name="タイトル 1"/>
          <p:cNvSpPr txBox="1">
            <a:spLocks/>
          </p:cNvSpPr>
          <p:nvPr/>
        </p:nvSpPr>
        <p:spPr>
          <a:xfrm>
            <a:off x="92933" y="6098753"/>
            <a:ext cx="6672125" cy="3039336"/>
          </a:xfrm>
          <a:prstGeom prst="roundRect">
            <a:avLst>
              <a:gd name="adj" fmla="val 381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altLang="ja-JP" sz="1200" dirty="0" smtClean="0"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151070" y="683400"/>
            <a:ext cx="6499161" cy="90160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電子保証</a:t>
            </a:r>
            <a:r>
              <a:rPr lang="ja-JP" alt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のご案内</a:t>
            </a:r>
            <a:endParaRPr lang="en-US" altLang="ja-JP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3169" y="52390"/>
            <a:ext cx="6765067" cy="1541650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76330" y="23424"/>
            <a:ext cx="6696000" cy="1618530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60750" y="37613"/>
            <a:ext cx="6732000" cy="158153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492676" y="7383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143327" y="-59337"/>
            <a:ext cx="6499161" cy="90160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令和６年</a:t>
            </a:r>
            <a:r>
              <a:rPr lang="en-US" altLang="ja-JP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ja-JP" alt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より運用</a:t>
            </a:r>
            <a:r>
              <a:rPr lang="ja-JP" altLang="en-US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開始</a:t>
            </a:r>
            <a:endParaRPr lang="ja-JP" altLang="en-US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0234" y="2071947"/>
            <a:ext cx="6340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「前払金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保証」と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「契約保証」の保証証書は、電子証書で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の対応が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可能となりました。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13" y="2465761"/>
            <a:ext cx="3459248" cy="37160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5732" y="2839000"/>
            <a:ext cx="3997018" cy="383689"/>
          </a:xfrm>
          <a:prstGeom prst="rect">
            <a:avLst/>
          </a:prstGeom>
        </p:spPr>
      </p:pic>
      <p:sp>
        <p:nvSpPr>
          <p:cNvPr id="34" name="角丸四角形 33"/>
          <p:cNvSpPr/>
          <p:nvPr/>
        </p:nvSpPr>
        <p:spPr>
          <a:xfrm>
            <a:off x="179417" y="3486547"/>
            <a:ext cx="1328778" cy="343115"/>
          </a:xfrm>
          <a:prstGeom prst="roundRect">
            <a:avLst/>
          </a:prstGeom>
          <a:solidFill>
            <a:schemeClr val="bg1"/>
          </a:solidFill>
          <a:ln w="412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532" tIns="44767" rIns="89532" bIns="4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 smtClean="0">
                <a:solidFill>
                  <a:srgbClr val="3399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電子保証とは</a:t>
            </a:r>
            <a:endParaRPr kumimoji="1" lang="en-US" altLang="ja-JP" sz="1200" b="1" dirty="0">
              <a:solidFill>
                <a:srgbClr val="3399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541519" y="3375353"/>
            <a:ext cx="531427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書面の</a:t>
            </a:r>
            <a:r>
              <a:rPr kumimoji="1" lang="ja-JP" altLang="en-US" sz="11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「保証証書」</a:t>
            </a:r>
            <a:r>
              <a:rPr kumimoji="1"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に代わり</a:t>
            </a:r>
            <a:r>
              <a:rPr kumimoji="1" lang="ja-JP" altLang="en-US" sz="11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「電子証書」</a:t>
            </a:r>
            <a:r>
              <a:rPr kumimoji="1"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（保証証書に記載する内容が記録されたデータ）</a:t>
            </a:r>
            <a:endParaRPr kumimoji="1" lang="en-US" altLang="ja-JP" sz="9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を受発注者がインターネットを通じて確認することができる仕組みです。</a:t>
            </a:r>
            <a:endParaRPr kumimoji="1" lang="ja-JP" altLang="en-US" sz="1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190945" y="4170398"/>
            <a:ext cx="1328778" cy="343115"/>
          </a:xfrm>
          <a:prstGeom prst="roundRect">
            <a:avLst/>
          </a:prstGeom>
          <a:solidFill>
            <a:schemeClr val="bg1"/>
          </a:solidFill>
          <a:ln w="412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532" tIns="44767" rIns="89532" bIns="4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 smtClean="0">
                <a:solidFill>
                  <a:srgbClr val="3399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対象案件</a:t>
            </a:r>
            <a:endParaRPr kumimoji="1" lang="en-US" altLang="ja-JP" sz="1200" b="1" dirty="0">
              <a:solidFill>
                <a:srgbClr val="3399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541519" y="4175947"/>
            <a:ext cx="5050677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令和６年</a:t>
            </a:r>
            <a:r>
              <a:rPr kumimoji="1" lang="en-US" altLang="ja-JP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１日</a:t>
            </a:r>
            <a:r>
              <a:rPr kumimoji="1"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以降に江田島市と契約する工事および建設コンサルタント業務</a:t>
            </a:r>
            <a:endParaRPr kumimoji="1" lang="en-US" altLang="ja-JP" sz="105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角丸四角形 42"/>
          <p:cNvSpPr/>
          <p:nvPr/>
        </p:nvSpPr>
        <p:spPr>
          <a:xfrm>
            <a:off x="189688" y="4854249"/>
            <a:ext cx="1328778" cy="343115"/>
          </a:xfrm>
          <a:prstGeom prst="roundRect">
            <a:avLst/>
          </a:prstGeom>
          <a:solidFill>
            <a:schemeClr val="bg1"/>
          </a:solidFill>
          <a:ln w="412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532" tIns="44767" rIns="89532" bIns="4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 smtClean="0">
                <a:solidFill>
                  <a:srgbClr val="3399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対象の保証証書</a:t>
            </a:r>
            <a:endParaRPr kumimoji="1" lang="en-US" altLang="ja-JP" sz="1200" b="1" dirty="0">
              <a:solidFill>
                <a:srgbClr val="3399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541519" y="4843165"/>
            <a:ext cx="2608406" cy="31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前払金保証、中間前払金保証、契約保証</a:t>
            </a:r>
            <a:endParaRPr kumimoji="1" lang="en-US" altLang="ja-JP" sz="105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6">
            <a:clrChange>
              <a:clrFrom>
                <a:srgbClr val="5B9BD2"/>
              </a:clrFrom>
              <a:clrTo>
                <a:srgbClr val="5B9BD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0168" y="4626035"/>
            <a:ext cx="942320" cy="109889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610" y="5528176"/>
            <a:ext cx="6856268" cy="3251934"/>
          </a:xfrm>
          <a:prstGeom prst="rect">
            <a:avLst/>
          </a:prstGeom>
        </p:spPr>
      </p:pic>
      <p:sp>
        <p:nvSpPr>
          <p:cNvPr id="51" name="正方形/長方形 50"/>
          <p:cNvSpPr/>
          <p:nvPr/>
        </p:nvSpPr>
        <p:spPr>
          <a:xfrm>
            <a:off x="0" y="9586275"/>
            <a:ext cx="6858000" cy="321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20"/>
          </a:p>
        </p:txBody>
      </p:sp>
      <p:sp>
        <p:nvSpPr>
          <p:cNvPr id="53" name="正方形/長方形 52"/>
          <p:cNvSpPr/>
          <p:nvPr/>
        </p:nvSpPr>
        <p:spPr>
          <a:xfrm>
            <a:off x="4203299" y="9592170"/>
            <a:ext cx="2658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江田島市役所総務部財政課</a:t>
            </a:r>
            <a:endParaRPr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13417" y="7337148"/>
            <a:ext cx="944105" cy="31285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900" b="1" dirty="0" smtClean="0">
                <a:solidFill>
                  <a:srgbClr val="0099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電子メール</a:t>
            </a:r>
            <a:endParaRPr lang="en-US" altLang="ja-JP" sz="900" b="1" dirty="0">
              <a:solidFill>
                <a:srgbClr val="0099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83271" y="8873524"/>
            <a:ext cx="4897495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詳しくは、以下の保証会社までお問い合わせください。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西日本建設業保証株式会社　広島支店　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082-243-3343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4149925" y="5691458"/>
            <a:ext cx="779340" cy="24188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 smtClean="0">
                <a:latin typeface="+mn-ea"/>
              </a:rPr>
              <a:t>保証会社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54" name="角丸四角形 53"/>
          <p:cNvSpPr/>
          <p:nvPr/>
        </p:nvSpPr>
        <p:spPr>
          <a:xfrm>
            <a:off x="319214" y="6156145"/>
            <a:ext cx="649102" cy="244530"/>
          </a:xfrm>
          <a:prstGeom prst="round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 smtClean="0">
                <a:latin typeface="+mn-ea"/>
              </a:rPr>
              <a:t>受注者</a:t>
            </a:r>
            <a:endParaRPr kumimoji="1" lang="ja-JP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270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5417</TotalTime>
  <Words>151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西日本建設業保証株式会社</dc:creator>
  <cp:lastModifiedBy>西日本建設業保証株式会社</cp:lastModifiedBy>
  <cp:revision>454</cp:revision>
  <cp:lastPrinted>2024-02-13T01:58:58Z</cp:lastPrinted>
  <dcterms:created xsi:type="dcterms:W3CDTF">2021-12-14T04:28:34Z</dcterms:created>
  <dcterms:modified xsi:type="dcterms:W3CDTF">2024-09-11T23:56:52Z</dcterms:modified>
</cp:coreProperties>
</file>